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1"/>
  </p:notesMasterIdLst>
  <p:sldIdLst>
    <p:sldId id="292" r:id="rId2"/>
    <p:sldId id="293" r:id="rId3"/>
    <p:sldId id="267" r:id="rId4"/>
    <p:sldId id="271" r:id="rId5"/>
    <p:sldId id="297" r:id="rId6"/>
    <p:sldId id="294" r:id="rId7"/>
    <p:sldId id="295" r:id="rId8"/>
    <p:sldId id="298" r:id="rId9"/>
    <p:sldId id="296" r:id="rId10"/>
    <p:sldId id="299" r:id="rId11"/>
    <p:sldId id="273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300" r:id="rId29"/>
    <p:sldId id="263" r:id="rId3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1" autoAdjust="0"/>
    <p:restoredTop sz="94615" autoAdjust="0"/>
  </p:normalViewPr>
  <p:slideViewPr>
    <p:cSldViewPr>
      <p:cViewPr varScale="1">
        <p:scale>
          <a:sx n="95" d="100"/>
          <a:sy n="95" d="100"/>
        </p:scale>
        <p:origin x="-84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5A03D3-0CD3-4BE6-87EE-77B75740A20C}" type="datetimeFigureOut">
              <a:rPr lang="ko-KR" altLang="en-US" smtClean="0"/>
              <a:pPr/>
              <a:t>2012-08-25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05EF36-2308-46D6-8439-296CA37051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로마서하면</a:t>
            </a:r>
            <a:r>
              <a:rPr lang="ko-KR" altLang="en-US" dirty="0" smtClean="0"/>
              <a:t> 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무슨말인지</a:t>
            </a:r>
            <a:r>
              <a:rPr lang="ko-KR" altLang="en-US" baseline="0" dirty="0" smtClean="0"/>
              <a:t> 잘 모르시는 분들이 있으실 것입니다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로마서</a:t>
            </a:r>
            <a:r>
              <a:rPr lang="ko-KR" altLang="en-US" dirty="0" smtClean="0"/>
              <a:t>는 바울이 로마사람 </a:t>
            </a:r>
            <a:r>
              <a:rPr lang="ko-KR" altLang="en-US" dirty="0" err="1" smtClean="0"/>
              <a:t>한테</a:t>
            </a:r>
            <a:r>
              <a:rPr lang="ko-KR" altLang="en-US" dirty="0" smtClean="0"/>
              <a:t> 보낸 편지 입니다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05EF36-2308-46D6-8439-296CA37051B5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4C90-CC7B-4847-89AC-6B0222EFF79E}" type="datetimeFigureOut">
              <a:rPr lang="ko-KR" altLang="en-US" smtClean="0"/>
              <a:pPr/>
              <a:t>2012-08-25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8622-2C29-407A-B99A-65DC78FE9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4C90-CC7B-4847-89AC-6B0222EFF79E}" type="datetimeFigureOut">
              <a:rPr lang="ko-KR" altLang="en-US" smtClean="0"/>
              <a:pPr/>
              <a:t>2012-08-25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8622-2C29-407A-B99A-65DC78FE9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4C90-CC7B-4847-89AC-6B0222EFF79E}" type="datetimeFigureOut">
              <a:rPr lang="ko-KR" altLang="en-US" smtClean="0"/>
              <a:pPr/>
              <a:t>2012-08-25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8622-2C29-407A-B99A-65DC78FE9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4C90-CC7B-4847-89AC-6B0222EFF79E}" type="datetimeFigureOut">
              <a:rPr lang="ko-KR" altLang="en-US" smtClean="0"/>
              <a:pPr/>
              <a:t>2012-08-25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8622-2C29-407A-B99A-65DC78FE9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4C90-CC7B-4847-89AC-6B0222EFF79E}" type="datetimeFigureOut">
              <a:rPr lang="ko-KR" altLang="en-US" smtClean="0"/>
              <a:pPr/>
              <a:t>2012-08-25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8622-2C29-407A-B99A-65DC78FE9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4C90-CC7B-4847-89AC-6B0222EFF79E}" type="datetimeFigureOut">
              <a:rPr lang="ko-KR" altLang="en-US" smtClean="0"/>
              <a:pPr/>
              <a:t>2012-08-25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8622-2C29-407A-B99A-65DC78FE9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4C90-CC7B-4847-89AC-6B0222EFF79E}" type="datetimeFigureOut">
              <a:rPr lang="ko-KR" altLang="en-US" smtClean="0"/>
              <a:pPr/>
              <a:t>2012-08-25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8622-2C29-407A-B99A-65DC78FE9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4C90-CC7B-4847-89AC-6B0222EFF79E}" type="datetimeFigureOut">
              <a:rPr lang="ko-KR" altLang="en-US" smtClean="0"/>
              <a:pPr/>
              <a:t>2012-08-25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8622-2C29-407A-B99A-65DC78FE9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한쪽 모서리는 잘리고 다른 쪽 모서리는 둥근 사각형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각 삼각형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4C90-CC7B-4847-89AC-6B0222EFF79E}" type="datetimeFigureOut">
              <a:rPr lang="ko-KR" altLang="en-US" smtClean="0"/>
              <a:pPr/>
              <a:t>2012-08-25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E668622-2C29-407A-B99A-65DC78FE998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10" name="자유형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자유형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4C90-CC7B-4847-89AC-6B0222EFF79E}" type="datetimeFigureOut">
              <a:rPr lang="ko-KR" altLang="en-US" smtClean="0"/>
              <a:pPr/>
              <a:t>2012-08-25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8622-2C29-407A-B99A-65DC78FE9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4C90-CC7B-4847-89AC-6B0222EFF79E}" type="datetimeFigureOut">
              <a:rPr lang="ko-KR" altLang="en-US" smtClean="0"/>
              <a:pPr/>
              <a:t>2012-08-25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68622-2C29-407A-B99A-65DC78FE998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C174C90-CC7B-4847-89AC-6B0222EFF79E}" type="datetimeFigureOut">
              <a:rPr lang="ko-KR" altLang="en-US" smtClean="0"/>
              <a:pPr/>
              <a:t>2012-08-25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E668622-2C29-407A-B99A-65DC78FE998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자유형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자유형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1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1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1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1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1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611560" y="1268760"/>
            <a:ext cx="8229600" cy="725470"/>
          </a:xfrm>
        </p:spPr>
        <p:txBody>
          <a:bodyPr>
            <a:normAutofit fontScale="90000"/>
          </a:bodyPr>
          <a:lstStyle/>
          <a:p>
            <a:pPr algn="ctr"/>
            <a:r>
              <a:rPr lang="ko-KR" altLang="en-US" sz="4900" b="1" dirty="0" smtClean="0">
                <a:solidFill>
                  <a:srgbClr val="0000CC"/>
                </a:solidFill>
                <a:latin typeface="HY크리스탈M" pitchFamily="18" charset="-127"/>
                <a:ea typeface="HY크리스탈M" pitchFamily="18" charset="-127"/>
              </a:rPr>
              <a:t>로마서</a:t>
            </a:r>
            <a:r>
              <a:rPr lang="ko-KR" altLang="en-US" dirty="0" smtClean="0">
                <a:solidFill>
                  <a:srgbClr val="0000CC"/>
                </a:solidFill>
                <a:latin typeface="HY크리스탈M" pitchFamily="18" charset="-127"/>
                <a:ea typeface="HY크리스탈M" pitchFamily="18" charset="-127"/>
              </a:rPr>
              <a:t> </a:t>
            </a:r>
            <a:r>
              <a:rPr lang="en-US" altLang="ko-KR" dirty="0" smtClean="0">
                <a:solidFill>
                  <a:srgbClr val="0000CC"/>
                </a:solidFill>
                <a:latin typeface="HY크리스탈M" pitchFamily="18" charset="-127"/>
                <a:ea typeface="HY크리스탈M" pitchFamily="18" charset="-127"/>
              </a:rPr>
              <a:t>(Romans)</a:t>
            </a:r>
            <a:endParaRPr lang="ko-KR" altLang="en-US" dirty="0">
              <a:solidFill>
                <a:srgbClr val="0000CC"/>
              </a:solidFill>
              <a:latin typeface="HY크리스탈M" pitchFamily="18" charset="-127"/>
              <a:ea typeface="HY크리스탈M" pitchFamily="18" charset="-127"/>
            </a:endParaRPr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611560" y="2132856"/>
            <a:ext cx="82296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6000" b="1" dirty="0" smtClean="0">
                <a:latin typeface="HY크리스탈M" pitchFamily="18" charset="-127"/>
                <a:ea typeface="HY크리스탈M" pitchFamily="18" charset="-127"/>
                <a:cs typeface="+mj-cs"/>
              </a:rPr>
              <a:t>장 제목 </a:t>
            </a:r>
            <a:r>
              <a:rPr lang="ko-KR" altLang="en-US" sz="6000" b="1" dirty="0" smtClean="0">
                <a:solidFill>
                  <a:srgbClr val="0000CC"/>
                </a:solidFill>
                <a:latin typeface="HY크리스탈M" pitchFamily="18" charset="-127"/>
                <a:ea typeface="HY크리스탈M" pitchFamily="18" charset="-127"/>
                <a:cs typeface="+mj-cs"/>
              </a:rPr>
              <a:t>기억</a:t>
            </a:r>
            <a:r>
              <a:rPr lang="ko-KR" altLang="en-US" sz="6000" b="1" dirty="0" smtClean="0">
                <a:latin typeface="HY크리스탈M" pitchFamily="18" charset="-127"/>
                <a:ea typeface="HY크리스탈M" pitchFamily="18" charset="-127"/>
                <a:cs typeface="+mj-cs"/>
              </a:rPr>
              <a:t> 하기</a:t>
            </a:r>
            <a:endParaRPr kumimoji="0" lang="ko-KR" altLang="en-US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sp>
        <p:nvSpPr>
          <p:cNvPr id="20" name="제목 3"/>
          <p:cNvSpPr txBox="1">
            <a:spLocks/>
          </p:cNvSpPr>
          <p:nvPr/>
        </p:nvSpPr>
        <p:spPr>
          <a:xfrm>
            <a:off x="611560" y="3573016"/>
            <a:ext cx="8229600" cy="7254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2012. 08. 26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sp>
        <p:nvSpPr>
          <p:cNvPr id="21" name="제목 3"/>
          <p:cNvSpPr txBox="1">
            <a:spLocks/>
          </p:cNvSpPr>
          <p:nvPr/>
        </p:nvSpPr>
        <p:spPr>
          <a:xfrm>
            <a:off x="755576" y="5229200"/>
            <a:ext cx="8229600" cy="725470"/>
          </a:xfrm>
          <a:prstGeom prst="rect">
            <a:avLst/>
          </a:prstGeom>
        </p:spPr>
        <p:txBody>
          <a:bodyPr vert="horz" lIns="0" rIns="0" bIns="0" anchor="b">
            <a:normAutofit fontScale="975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4900" b="1" dirty="0" smtClean="0">
                <a:solidFill>
                  <a:srgbClr val="00B0F0"/>
                </a:solidFill>
                <a:latin typeface="HY크리스탈M" pitchFamily="18" charset="-127"/>
                <a:ea typeface="HY크리스탈M" pitchFamily="18" charset="-127"/>
                <a:cs typeface="+mj-cs"/>
              </a:rPr>
              <a:t>사랑침례교회</a:t>
            </a:r>
            <a:endParaRPr kumimoji="0" lang="ko-KR" altLang="en-US" sz="5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23528" y="908720"/>
            <a:ext cx="576311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6000" b="1" dirty="0" smtClean="0"/>
              <a:t>로마서 개론잡기</a:t>
            </a:r>
            <a:endParaRPr lang="ko-KR" altLang="en-US" sz="6000" b="1" dirty="0"/>
          </a:p>
        </p:txBody>
      </p:sp>
      <p:sp>
        <p:nvSpPr>
          <p:cNvPr id="6" name="직사각형 5"/>
          <p:cNvSpPr/>
          <p:nvPr/>
        </p:nvSpPr>
        <p:spPr>
          <a:xfrm>
            <a:off x="539552" y="2420888"/>
            <a:ext cx="776045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dirty="0" smtClean="0"/>
              <a:t>▣ </a:t>
            </a:r>
            <a:r>
              <a:rPr lang="ko-KR" altLang="en-US" sz="3200" dirty="0" smtClean="0">
                <a:latin typeface="HY견고딕" pitchFamily="18" charset="-127"/>
                <a:ea typeface="HY견고딕" pitchFamily="18" charset="-127"/>
              </a:rPr>
              <a:t>로마서를 잘 이해하기 위하여 꼭 숙지 </a:t>
            </a:r>
            <a:endParaRPr lang="en-US" altLang="ko-KR" sz="3200" dirty="0" smtClean="0">
              <a:latin typeface="HY견고딕" pitchFamily="18" charset="-127"/>
              <a:ea typeface="HY견고딕" pitchFamily="18" charset="-127"/>
            </a:endParaRPr>
          </a:p>
          <a:p>
            <a:r>
              <a:rPr lang="en-US" altLang="ko-KR" sz="3200" dirty="0" smtClean="0">
                <a:latin typeface="HY견고딕" pitchFamily="18" charset="-127"/>
                <a:ea typeface="HY견고딕" pitchFamily="18" charset="-127"/>
              </a:rPr>
              <a:t>                </a:t>
            </a:r>
            <a:r>
              <a:rPr lang="ko-KR" altLang="en-US" sz="3200" dirty="0" smtClean="0">
                <a:latin typeface="HY견고딕" pitchFamily="18" charset="-127"/>
                <a:ea typeface="HY견고딕" pitchFamily="18" charset="-127"/>
              </a:rPr>
              <a:t>해야 할 사항입니다</a:t>
            </a:r>
            <a:r>
              <a:rPr lang="en-US" altLang="ko-KR" sz="3200" dirty="0" smtClean="0">
                <a:latin typeface="HY견고딕" pitchFamily="18" charset="-127"/>
                <a:ea typeface="HY견고딕" pitchFamily="18" charset="-127"/>
              </a:rPr>
              <a:t>.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순서도: 천공 테이프 9"/>
          <p:cNvSpPr/>
          <p:nvPr/>
        </p:nvSpPr>
        <p:spPr>
          <a:xfrm>
            <a:off x="539552" y="4077072"/>
            <a:ext cx="3024336" cy="100811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latin typeface="HY견고딕" pitchFamily="18" charset="-127"/>
                <a:ea typeface="HY견고딕" pitchFamily="18" charset="-127"/>
              </a:rPr>
              <a:t>핵심단어</a:t>
            </a:r>
            <a:endParaRPr lang="ko-KR" altLang="en-US" sz="3600" dirty="0"/>
          </a:p>
        </p:txBody>
      </p:sp>
      <p:sp>
        <p:nvSpPr>
          <p:cNvPr id="11" name="순서도: 대체 처리 10"/>
          <p:cNvSpPr/>
          <p:nvPr/>
        </p:nvSpPr>
        <p:spPr>
          <a:xfrm>
            <a:off x="4067944" y="4149080"/>
            <a:ext cx="3816424" cy="914400"/>
          </a:xfrm>
          <a:prstGeom prst="flowChartAlternateProcess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4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의</a:t>
            </a:r>
            <a:r>
              <a:rPr lang="en-US" altLang="ko-KR" sz="4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4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믿음</a:t>
            </a:r>
            <a:r>
              <a:rPr lang="en-US" altLang="ko-KR" sz="4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4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칭의</a:t>
            </a:r>
            <a:endParaRPr lang="ko-KR" altLang="en-US" sz="4000" b="1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순서도: 천공 테이프 3"/>
          <p:cNvSpPr/>
          <p:nvPr/>
        </p:nvSpPr>
        <p:spPr>
          <a:xfrm>
            <a:off x="467544" y="1196752"/>
            <a:ext cx="3960440" cy="100811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 err="1" smtClean="0">
                <a:latin typeface="HY견고딕" pitchFamily="18" charset="-127"/>
                <a:ea typeface="HY견고딕" pitchFamily="18" charset="-127"/>
              </a:rPr>
              <a:t>핵심장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:  3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장</a:t>
            </a:r>
            <a:endParaRPr lang="ko-KR" altLang="en-US" sz="4000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1043608" y="2780928"/>
            <a:ext cx="7200800" cy="2664296"/>
          </a:xfrm>
          <a:prstGeom prst="round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4000" b="1" dirty="0" smtClean="0">
                <a:latin typeface="HY견고딕" pitchFamily="18" charset="-127"/>
                <a:ea typeface="HY견고딕" pitchFamily="18" charset="-127"/>
              </a:rPr>
              <a:t>“</a:t>
            </a:r>
            <a:r>
              <a:rPr lang="ko-KR" altLang="en-US" sz="4000" b="1" dirty="0" smtClean="0">
                <a:latin typeface="HY견고딕" pitchFamily="18" charset="-127"/>
                <a:ea typeface="HY견고딕" pitchFamily="18" charset="-127"/>
              </a:rPr>
              <a:t>모든  사람은  </a:t>
            </a:r>
            <a:r>
              <a:rPr lang="ko-KR" altLang="en-US" sz="4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죄인</a:t>
            </a:r>
            <a:r>
              <a:rPr lang="ko-KR" altLang="en-US" sz="4000" b="1" dirty="0" smtClean="0">
                <a:latin typeface="HY견고딕" pitchFamily="18" charset="-127"/>
                <a:ea typeface="HY견고딕" pitchFamily="18" charset="-127"/>
              </a:rPr>
              <a:t>이다”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라는 사실을 알 수 있다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.</a:t>
            </a:r>
            <a:endParaRPr lang="ko-KR" altLang="en-US" sz="400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순서도: 천공 테이프 3"/>
          <p:cNvSpPr/>
          <p:nvPr/>
        </p:nvSpPr>
        <p:spPr>
          <a:xfrm>
            <a:off x="539552" y="692696"/>
            <a:ext cx="3024336" cy="100811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주  제</a:t>
            </a:r>
            <a:endParaRPr lang="ko-KR" altLang="en-US" sz="4000" dirty="0"/>
          </a:p>
        </p:txBody>
      </p:sp>
      <p:sp>
        <p:nvSpPr>
          <p:cNvPr id="3" name="모서리가 둥근 직사각형 2"/>
          <p:cNvSpPr/>
          <p:nvPr/>
        </p:nvSpPr>
        <p:spPr>
          <a:xfrm>
            <a:off x="827584" y="1916832"/>
            <a:ext cx="7920880" cy="4320480"/>
          </a:xfrm>
          <a:prstGeom prst="round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4000" b="1" dirty="0" smtClean="0">
                <a:latin typeface="HY견고딕" pitchFamily="18" charset="-127"/>
                <a:ea typeface="HY견고딕" pitchFamily="18" charset="-127"/>
              </a:rPr>
              <a:t>“</a:t>
            </a:r>
            <a:r>
              <a:rPr lang="ko-KR" altLang="en-US" sz="4000" b="1" dirty="0" smtClean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하나님의  의</a:t>
            </a:r>
            <a:r>
              <a:rPr lang="ko-KR" altLang="en-US" sz="4000" b="1" dirty="0" smtClean="0">
                <a:latin typeface="HY견고딕" pitchFamily="18" charset="-127"/>
                <a:ea typeface="HY견고딕" pitchFamily="18" charset="-127"/>
              </a:rPr>
              <a:t>를  보여주는  </a:t>
            </a:r>
            <a:r>
              <a:rPr lang="ko-KR" altLang="en-US" sz="4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복음</a:t>
            </a:r>
            <a:r>
              <a:rPr lang="ko-KR" altLang="en-US" sz="4000" b="1" dirty="0" smtClean="0">
                <a:latin typeface="HY견고딕" pitchFamily="18" charset="-127"/>
                <a:ea typeface="HY견고딕" pitchFamily="18" charset="-127"/>
              </a:rPr>
              <a:t>”</a:t>
            </a:r>
            <a:r>
              <a:rPr lang="ko-KR" altLang="en-US" sz="4000" dirty="0" smtClean="0"/>
              <a:t>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하나님께서는 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믿음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으로 그리스도에게로 오는 사람은 누구든지 당신의 의의 선물을 주신다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바울은 하나님의 주권적 구원계획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(1∼8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장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을 밝히고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,</a:t>
            </a:r>
            <a:endParaRPr lang="ko-KR" altLang="en-US" sz="400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순서도: 천공 테이프 3"/>
          <p:cNvSpPr/>
          <p:nvPr/>
        </p:nvSpPr>
        <p:spPr>
          <a:xfrm>
            <a:off x="539552" y="692696"/>
            <a:ext cx="3024336" cy="100811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주  제</a:t>
            </a:r>
            <a:endParaRPr lang="ko-KR" altLang="en-US" sz="4000" dirty="0"/>
          </a:p>
        </p:txBody>
      </p:sp>
      <p:sp>
        <p:nvSpPr>
          <p:cNvPr id="3" name="모서리가 둥근 직사각형 2"/>
          <p:cNvSpPr/>
          <p:nvPr/>
        </p:nvSpPr>
        <p:spPr>
          <a:xfrm>
            <a:off x="683568" y="1916832"/>
            <a:ext cx="7920880" cy="4320480"/>
          </a:xfrm>
          <a:prstGeom prst="round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4000" b="1" dirty="0" smtClean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   유대인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과 </a:t>
            </a:r>
            <a:r>
              <a:rPr lang="ko-KR" altLang="en-US" sz="4000" b="1" dirty="0" smtClean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이방인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이 어떻게 </a:t>
            </a:r>
            <a:endParaRPr lang="en-US" altLang="ko-KR" sz="4000" dirty="0" smtClean="0"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 그 계획에 합당한지 보여주며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(9∼11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장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).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의롭고 조화로운 삶을 살도록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(12∼16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장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격려하기 위해 로마인들에게 편지를 쓰고 있다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.</a:t>
            </a:r>
            <a:endParaRPr lang="ko-KR" altLang="en-US" sz="400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683568" y="2060848"/>
            <a:ext cx="8136904" cy="378565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“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내가 그리스도의 복음을 부끄러워 하지 </a:t>
            </a:r>
            <a:r>
              <a:rPr lang="ko-KR" altLang="en-US" sz="4000" dirty="0" err="1" smtClean="0">
                <a:latin typeface="HY견고딕" pitchFamily="18" charset="-127"/>
                <a:ea typeface="HY견고딕" pitchFamily="18" charset="-127"/>
              </a:rPr>
              <a:t>아니하노니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 이는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그 복음이 </a:t>
            </a:r>
            <a:r>
              <a:rPr lang="ko-KR" altLang="en-US" sz="4000" b="1" dirty="0" smtClean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믿는 모든 자</a:t>
            </a:r>
            <a:r>
              <a:rPr lang="ko-KR" altLang="en-US" sz="4000" b="1" dirty="0" smtClean="0">
                <a:latin typeface="HY견고딕" pitchFamily="18" charset="-127"/>
                <a:ea typeface="HY견고딕" pitchFamily="18" charset="-127"/>
              </a:rPr>
              <a:t>를 </a:t>
            </a:r>
            <a:r>
              <a:rPr lang="ko-KR" altLang="en-US" sz="4000" b="1" dirty="0" smtClean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구원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에 이르게 하시는 </a:t>
            </a:r>
            <a:r>
              <a:rPr lang="en-US" altLang="ko-KR" sz="4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[</a:t>
            </a:r>
            <a:r>
              <a:rPr lang="ko-KR" altLang="en-US" sz="4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하나님</a:t>
            </a:r>
            <a:r>
              <a:rPr lang="en-US" altLang="ko-KR" sz="4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r>
              <a:rPr lang="ko-KR" altLang="en-US" sz="4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의 권능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이기 때문이라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먼저는 유대인에게요 또한 그리스인에게로다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”</a:t>
            </a:r>
            <a:endParaRPr lang="ko-KR" altLang="en-US" sz="4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순서도: 천공 테이프 4"/>
          <p:cNvSpPr/>
          <p:nvPr/>
        </p:nvSpPr>
        <p:spPr>
          <a:xfrm>
            <a:off x="539552" y="836712"/>
            <a:ext cx="5400600" cy="100811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latin typeface="HY견고딕" pitchFamily="18" charset="-127"/>
                <a:ea typeface="HY견고딕" pitchFamily="18" charset="-127"/>
              </a:rPr>
              <a:t>핵심구절 </a:t>
            </a:r>
            <a:r>
              <a:rPr lang="en-US" altLang="ko-KR" sz="3600" dirty="0" smtClean="0">
                <a:latin typeface="HY견고딕" pitchFamily="18" charset="-127"/>
                <a:ea typeface="HY견고딕" pitchFamily="18" charset="-127"/>
              </a:rPr>
              <a:t>:   1 </a:t>
            </a:r>
            <a:r>
              <a:rPr lang="ko-KR" altLang="en-US" sz="3600" dirty="0" smtClean="0">
                <a:latin typeface="HY견고딕" pitchFamily="18" charset="-127"/>
                <a:ea typeface="HY견고딕" pitchFamily="18" charset="-127"/>
              </a:rPr>
              <a:t>장 </a:t>
            </a:r>
            <a:r>
              <a:rPr lang="en-US" altLang="ko-KR" sz="3600" dirty="0" smtClean="0">
                <a:latin typeface="HY견고딕" pitchFamily="18" charset="-127"/>
                <a:ea typeface="HY견고딕" pitchFamily="18" charset="-127"/>
              </a:rPr>
              <a:t>16</a:t>
            </a:r>
            <a:r>
              <a:rPr lang="ko-KR" altLang="en-US" sz="3600" dirty="0" smtClean="0">
                <a:latin typeface="HY견고딕" pitchFamily="18" charset="-127"/>
                <a:ea typeface="HY견고딕" pitchFamily="18" charset="-127"/>
              </a:rPr>
              <a:t> 절</a:t>
            </a:r>
            <a:endParaRPr lang="ko-KR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683568" y="3429000"/>
            <a:ext cx="7560840" cy="2808312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예수님의 십자가 사건을 믿는 자만이 의롭게 된다는 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4400" b="1" dirty="0" err="1" smtClean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이신득의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’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를 가르치는 책이다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. 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그래서 </a:t>
            </a:r>
            <a:endParaRPr lang="en-US" altLang="ko-KR" sz="4000" dirty="0" smtClean="0"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44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십자가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를  주 그림으로 그린다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.</a:t>
            </a:r>
            <a:endParaRPr lang="ko-KR" altLang="en-US" sz="4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순서도: 천공 테이프 2"/>
          <p:cNvSpPr/>
          <p:nvPr/>
        </p:nvSpPr>
        <p:spPr>
          <a:xfrm>
            <a:off x="539552" y="1916832"/>
            <a:ext cx="4896544" cy="100811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4000" dirty="0" smtClean="0"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4000" dirty="0" err="1" smtClean="0">
                <a:latin typeface="HY견고딕" pitchFamily="18" charset="-127"/>
                <a:ea typeface="HY견고딕" pitchFamily="18" charset="-127"/>
              </a:rPr>
              <a:t>이신득의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십자가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algn="ctr"/>
            <a:endParaRPr lang="ko-KR" altLang="en-US" sz="4000" dirty="0"/>
          </a:p>
        </p:txBody>
      </p:sp>
      <p:sp>
        <p:nvSpPr>
          <p:cNvPr id="5" name="직사각형 4"/>
          <p:cNvSpPr/>
          <p:nvPr/>
        </p:nvSpPr>
        <p:spPr>
          <a:xfrm>
            <a:off x="323528" y="692696"/>
            <a:ext cx="68407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6000" b="1" dirty="0" smtClean="0"/>
              <a:t>로마서 그림 그리기</a:t>
            </a:r>
            <a:endParaRPr lang="ko-KR" altLang="en-US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ko-KR" altLang="en-US" sz="4900" b="1" dirty="0" err="1" smtClean="0">
                <a:latin typeface="HY크리스탈M" pitchFamily="18" charset="-127"/>
                <a:ea typeface="HY크리스탈M" pitchFamily="18" charset="-127"/>
              </a:rPr>
              <a:t>로</a:t>
            </a:r>
            <a:r>
              <a:rPr lang="ko-KR" altLang="en-US" sz="4900" b="1" dirty="0" smtClean="0">
                <a:latin typeface="HY크리스탈M" pitchFamily="18" charset="-127"/>
                <a:ea typeface="HY크리스탈M" pitchFamily="18" charset="-127"/>
              </a:rPr>
              <a:t> 마 서</a:t>
            </a:r>
            <a:r>
              <a:rPr lang="ko-KR" altLang="en-US" dirty="0" smtClean="0">
                <a:latin typeface="HY크리스탈M" pitchFamily="18" charset="-127"/>
                <a:ea typeface="HY크리스탈M" pitchFamily="18" charset="-127"/>
              </a:rPr>
              <a:t> </a:t>
            </a:r>
            <a:r>
              <a:rPr lang="en-US" altLang="ko-KR" dirty="0" smtClean="0">
                <a:latin typeface="HY크리스탈M" pitchFamily="18" charset="-127"/>
                <a:ea typeface="HY크리스탈M" pitchFamily="18" charset="-127"/>
              </a:rPr>
              <a:t>( R o m a n s)</a:t>
            </a:r>
            <a:endParaRPr lang="ko-KR" altLang="en-US" dirty="0">
              <a:latin typeface="HY크리스탈M" pitchFamily="18" charset="-127"/>
              <a:ea typeface="HY크리스탈M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 rot="5400000">
            <a:off x="2465373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/>
        </p:nvCxnSpPr>
        <p:spPr>
          <a:xfrm>
            <a:off x="2000232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2214546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755576" y="3140968"/>
            <a:ext cx="7560840" cy="2808312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  직사각형과 그 안의 십자가를           그린다</a:t>
            </a:r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.   </a:t>
            </a:r>
            <a:r>
              <a:rPr lang="ko-KR" altLang="en-US" sz="4400" b="1" dirty="0" smtClean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구원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 받은 성도가      </a:t>
            </a:r>
            <a:r>
              <a:rPr lang="ko-KR" altLang="en-US" sz="4000" dirty="0" smtClean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행해야 할 </a:t>
            </a:r>
            <a:r>
              <a:rPr lang="ko-KR" altLang="en-US" sz="4400" b="1" dirty="0" smtClean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의무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를 기억하게 된다</a:t>
            </a:r>
            <a:endParaRPr lang="ko-KR" altLang="en-US" sz="4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순서도: 천공 테이프 2"/>
          <p:cNvSpPr/>
          <p:nvPr/>
        </p:nvSpPr>
        <p:spPr>
          <a:xfrm>
            <a:off x="539552" y="1916832"/>
            <a:ext cx="4320480" cy="100811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성도의 공동체</a:t>
            </a:r>
            <a:endParaRPr lang="ko-KR" altLang="en-US" sz="4000" dirty="0"/>
          </a:p>
        </p:txBody>
      </p:sp>
      <p:sp>
        <p:nvSpPr>
          <p:cNvPr id="5" name="직사각형 4"/>
          <p:cNvSpPr/>
          <p:nvPr/>
        </p:nvSpPr>
        <p:spPr>
          <a:xfrm>
            <a:off x="323528" y="692696"/>
            <a:ext cx="68407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6000" b="1" dirty="0" smtClean="0"/>
              <a:t>로마서 그림 그리기</a:t>
            </a:r>
            <a:endParaRPr lang="ko-KR" altLang="en-US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ko-KR" altLang="en-US" sz="4900" b="1" dirty="0" err="1" smtClean="0">
                <a:latin typeface="HY크리스탈M" pitchFamily="18" charset="-127"/>
                <a:ea typeface="HY크리스탈M" pitchFamily="18" charset="-127"/>
              </a:rPr>
              <a:t>로</a:t>
            </a:r>
            <a:r>
              <a:rPr lang="ko-KR" altLang="en-US" sz="4900" b="1" dirty="0" smtClean="0">
                <a:latin typeface="HY크리스탈M" pitchFamily="18" charset="-127"/>
                <a:ea typeface="HY크리스탈M" pitchFamily="18" charset="-127"/>
              </a:rPr>
              <a:t> 마 서</a:t>
            </a:r>
            <a:r>
              <a:rPr lang="ko-KR" altLang="en-US" dirty="0" smtClean="0">
                <a:latin typeface="HY크리스탈M" pitchFamily="18" charset="-127"/>
                <a:ea typeface="HY크리스탈M" pitchFamily="18" charset="-127"/>
              </a:rPr>
              <a:t> </a:t>
            </a:r>
            <a:r>
              <a:rPr lang="en-US" altLang="ko-KR" dirty="0" smtClean="0">
                <a:latin typeface="HY크리스탈M" pitchFamily="18" charset="-127"/>
                <a:ea typeface="HY크리스탈M" pitchFamily="18" charset="-127"/>
              </a:rPr>
              <a:t>( R o m a n s)</a:t>
            </a:r>
            <a:endParaRPr lang="ko-KR" altLang="en-US" dirty="0">
              <a:latin typeface="HY크리스탈M" pitchFamily="18" charset="-127"/>
              <a:ea typeface="HY크리스탈M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 rot="5400000">
            <a:off x="2465373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/>
        </p:nvCxnSpPr>
        <p:spPr>
          <a:xfrm>
            <a:off x="2000232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/>
          <p:cNvSpPr/>
          <p:nvPr/>
        </p:nvSpPr>
        <p:spPr>
          <a:xfrm>
            <a:off x="2071670" y="4928404"/>
            <a:ext cx="4857784" cy="1786744"/>
          </a:xfrm>
          <a:prstGeom prst="rect">
            <a:avLst/>
          </a:prstGeom>
          <a:noFill/>
          <a:ln w="889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979712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572000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2214546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4644008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7" name="자유형 16"/>
          <p:cNvSpPr/>
          <p:nvPr/>
        </p:nvSpPr>
        <p:spPr>
          <a:xfrm>
            <a:off x="2239347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직선 연결선 17"/>
          <p:cNvCxnSpPr/>
          <p:nvPr/>
        </p:nvCxnSpPr>
        <p:spPr>
          <a:xfrm rot="16200000" flipH="1">
            <a:off x="3428992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2214546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30" name="직선 연결선 29"/>
          <p:cNvCxnSpPr/>
          <p:nvPr/>
        </p:nvCxnSpPr>
        <p:spPr>
          <a:xfrm rot="5400000">
            <a:off x="4071934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4143372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4" grpId="0"/>
      <p:bldP spid="16" grpId="0"/>
      <p:bldP spid="17" grpId="0" animBg="1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ko-KR" altLang="en-US" sz="4900" b="1" dirty="0" err="1" smtClean="0">
                <a:latin typeface="HY크리스탈M" pitchFamily="18" charset="-127"/>
                <a:ea typeface="HY크리스탈M" pitchFamily="18" charset="-127"/>
              </a:rPr>
              <a:t>로</a:t>
            </a:r>
            <a:r>
              <a:rPr lang="ko-KR" altLang="en-US" sz="4900" b="1" dirty="0" smtClean="0">
                <a:latin typeface="HY크리스탈M" pitchFamily="18" charset="-127"/>
                <a:ea typeface="HY크리스탈M" pitchFamily="18" charset="-127"/>
              </a:rPr>
              <a:t> 마 서</a:t>
            </a:r>
            <a:r>
              <a:rPr lang="ko-KR" altLang="en-US" dirty="0" smtClean="0">
                <a:latin typeface="HY크리스탈M" pitchFamily="18" charset="-127"/>
                <a:ea typeface="HY크리스탈M" pitchFamily="18" charset="-127"/>
              </a:rPr>
              <a:t> </a:t>
            </a:r>
            <a:r>
              <a:rPr lang="en-US" altLang="ko-KR" dirty="0" smtClean="0">
                <a:latin typeface="HY크리스탈M" pitchFamily="18" charset="-127"/>
                <a:ea typeface="HY크리스탈M" pitchFamily="18" charset="-127"/>
              </a:rPr>
              <a:t>( R o m a n s)</a:t>
            </a:r>
            <a:endParaRPr lang="ko-KR" altLang="en-US" dirty="0">
              <a:latin typeface="HY크리스탈M" pitchFamily="18" charset="-127"/>
              <a:ea typeface="HY크리스탈M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 rot="5400000">
            <a:off x="2465373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/>
        </p:nvCxnSpPr>
        <p:spPr>
          <a:xfrm>
            <a:off x="2000232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/>
          <p:cNvSpPr/>
          <p:nvPr/>
        </p:nvSpPr>
        <p:spPr>
          <a:xfrm>
            <a:off x="2071670" y="4928404"/>
            <a:ext cx="4857784" cy="1786744"/>
          </a:xfrm>
          <a:prstGeom prst="rect">
            <a:avLst/>
          </a:prstGeom>
          <a:noFill/>
          <a:ln w="889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979712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572000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2214546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4644008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7" name="자유형 16"/>
          <p:cNvSpPr/>
          <p:nvPr/>
        </p:nvSpPr>
        <p:spPr>
          <a:xfrm>
            <a:off x="2239347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직선 연결선 17"/>
          <p:cNvCxnSpPr/>
          <p:nvPr/>
        </p:nvCxnSpPr>
        <p:spPr>
          <a:xfrm rot="16200000" flipH="1">
            <a:off x="3428992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2214546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30" name="직선 연결선 29"/>
          <p:cNvCxnSpPr/>
          <p:nvPr/>
        </p:nvCxnSpPr>
        <p:spPr>
          <a:xfrm rot="5400000">
            <a:off x="4071934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4143372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4" grpId="0"/>
      <p:bldP spid="16" grpId="0"/>
      <p:bldP spid="17" grpId="0" animBg="1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 마 서</a:t>
            </a:r>
            <a:r>
              <a:rPr kumimoji="0" lang="ko-KR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7" name="직선 연결선 26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6429388" y="135729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이방인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9" grpId="0"/>
      <p:bldP spid="29" grpId="1"/>
      <p:bldP spid="29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 마 서</a:t>
            </a:r>
            <a:r>
              <a:rPr kumimoji="0" lang="ko-KR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7" name="직선 연결선 26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6429388" y="135729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이방인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429388" y="185736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2.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유대인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1" grpId="0"/>
      <p:bldP spid="31" grpId="1"/>
      <p:bldP spid="31" grpId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 마 서</a:t>
            </a:r>
            <a:r>
              <a:rPr kumimoji="0" lang="ko-KR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7" name="직선 연결선 26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6429388" y="135729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이방인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429388" y="185736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2.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유대인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429388" y="2375100"/>
            <a:ext cx="1928826" cy="268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3.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전인류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2" grpId="0"/>
      <p:bldP spid="32" grpId="1"/>
      <p:bldP spid="32" grpId="3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 마 서</a:t>
            </a:r>
            <a:r>
              <a:rPr kumimoji="0" lang="ko-KR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7" name="직선 연결선 26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6429388" y="135729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이방인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429388" y="185736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2.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유대인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429388" y="2375100"/>
            <a:ext cx="1928826" cy="268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3.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전인류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429388" y="2786058"/>
            <a:ext cx="2428892" cy="5538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4.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칭의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en-US" altLang="ko-KR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Ab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믿음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3" grpId="0"/>
      <p:bldP spid="33" grpId="1"/>
      <p:bldP spid="33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 마 서</a:t>
            </a:r>
            <a:r>
              <a:rPr kumimoji="0" lang="ko-KR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53698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5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7" name="직선 연결선 26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6429388" y="135729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이방인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429388" y="185736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2.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유대인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429388" y="2375100"/>
            <a:ext cx="1928826" cy="268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3.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전인류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429388" y="2786058"/>
            <a:ext cx="2428892" cy="5538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4.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칭의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(</a:t>
            </a:r>
            <a:r>
              <a:rPr lang="en-US" altLang="ko-KR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Ab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믿음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6429388" y="3500438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5.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칭의결과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(G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과 화목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4" grpId="0"/>
      <p:bldP spid="34" grpId="1"/>
      <p:bldP spid="34" grpId="3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 마 서</a:t>
            </a:r>
            <a:r>
              <a:rPr kumimoji="0" lang="ko-KR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53698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5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928662" y="392827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6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7" name="직선 연결선 26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6429388" y="135729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이방인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429388" y="185736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2.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유대인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429388" y="2375100"/>
            <a:ext cx="1928826" cy="268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3.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전인류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429388" y="2786058"/>
            <a:ext cx="2428892" cy="5538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4.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칭의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(</a:t>
            </a:r>
            <a:r>
              <a:rPr lang="en-US" altLang="ko-KR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Ab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믿음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6429388" y="3500438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5.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칭의결과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(G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과 화목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429388" y="4214818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6.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성화원리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실천강령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5" grpId="0"/>
      <p:bldP spid="35" grpId="1"/>
      <p:bldP spid="35" grpId="3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 마 서</a:t>
            </a:r>
            <a:r>
              <a:rPr kumimoji="0" lang="ko-KR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53698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5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928662" y="392827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6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71604" y="3642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7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7" name="직선 연결선 26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6429388" y="135729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이방인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429388" y="185736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2.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유대인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429388" y="2375100"/>
            <a:ext cx="1928826" cy="268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3.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전인류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429388" y="2786058"/>
            <a:ext cx="2428892" cy="5538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4.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칭의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en-US" altLang="ko-KR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Ab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믿음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6429388" y="3500438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5.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칭의결과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(G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과 화목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429388" y="4214818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6.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성화원리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실천강령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6429388" y="4929198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7.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율법역할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성화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6" grpId="0"/>
      <p:bldP spid="36" grpId="1"/>
      <p:bldP spid="36" grpId="3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 마 서</a:t>
            </a:r>
            <a:r>
              <a:rPr kumimoji="0" lang="ko-KR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53698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5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928662" y="392827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6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71604" y="3642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7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43108" y="321389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8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7" name="직선 연결선 26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6429388" y="135729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이방인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429388" y="185736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2.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유대인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429388" y="2375100"/>
            <a:ext cx="1928826" cy="268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3.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전인류 죄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429388" y="2786058"/>
            <a:ext cx="2428892" cy="5538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4.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칭의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en-US" altLang="ko-KR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Ab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믿음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6429388" y="3500438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5.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칭의결과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(G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과 화목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429388" y="4214818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6.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성화원리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실천강령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6429388" y="4929198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7.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율법역할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성화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6429388" y="5643578"/>
            <a:ext cx="2357454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8.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성령역할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성화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7" grpId="0"/>
      <p:bldP spid="37" grpId="1"/>
      <p:bldP spid="37" grpId="3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</a:t>
            </a:r>
            <a:r>
              <a:rPr kumimoji="0" lang="ko-KR" alt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마 서</a:t>
            </a:r>
            <a: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53698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5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928662" y="392827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6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71604" y="3642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7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43108" y="321389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8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714744" y="428546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9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3" name="직선 연결선 22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/>
          <p:cNvSpPr/>
          <p:nvPr/>
        </p:nvSpPr>
        <p:spPr>
          <a:xfrm>
            <a:off x="6429388" y="1214422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9.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선택받음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과거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7" grpId="0"/>
      <p:bldP spid="47" grpId="1"/>
      <p:bldP spid="47" grpId="3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</a:t>
            </a:r>
            <a:r>
              <a:rPr kumimoji="0" lang="ko-KR" alt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마 서</a:t>
            </a:r>
            <a: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53698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5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928662" y="392827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6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71604" y="3642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7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43108" y="321389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8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714744" y="428546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9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221650" y="364502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10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3" name="직선 연결선 22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/>
          <p:cNvSpPr/>
          <p:nvPr/>
        </p:nvSpPr>
        <p:spPr>
          <a:xfrm>
            <a:off x="6429388" y="1214422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9.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선택받음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과거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6429388" y="1928802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10.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복음거부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현재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48" grpId="0"/>
      <p:bldP spid="48" grpId="1"/>
      <p:bldP spid="48" grpId="3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</a:t>
            </a:r>
            <a:r>
              <a:rPr kumimoji="0" lang="ko-KR" alt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마 서</a:t>
            </a:r>
            <a: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53698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5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928662" y="392827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6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71604" y="3642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7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43108" y="321389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8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714744" y="428546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9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221650" y="364502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10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3" name="직선 연결선 22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6429388" y="2643182"/>
            <a:ext cx="250033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회복예언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미래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4786314" y="307181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11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6429388" y="1214422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9.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선택받음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과거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6429388" y="1928802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10.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복음거부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현재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6" grpId="1"/>
      <p:bldP spid="36" grpId="3"/>
      <p:bldP spid="4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</a:t>
            </a:r>
            <a:r>
              <a:rPr kumimoji="0" lang="ko-KR" alt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마 서</a:t>
            </a:r>
            <a: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53698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5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928662" y="392827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6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71604" y="3642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7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43108" y="321389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8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714744" y="428546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9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221650" y="364502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10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3" name="직선 연결선 22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6429388" y="2643182"/>
            <a:ext cx="250033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회복예언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미래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4786314" y="307181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11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3275856" y="5661248"/>
            <a:ext cx="432048" cy="43204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12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6429388" y="3286124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12.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성도의무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1 </a:t>
            </a: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하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교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사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 </a:t>
            </a:r>
          </a:p>
        </p:txBody>
      </p:sp>
      <p:sp>
        <p:nvSpPr>
          <p:cNvPr id="47" name="직사각형 46"/>
          <p:cNvSpPr/>
          <p:nvPr/>
        </p:nvSpPr>
        <p:spPr>
          <a:xfrm>
            <a:off x="6429388" y="1214422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9.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선택받음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과거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6429388" y="1928802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10.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복음거부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현재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53" grpId="0"/>
      <p:bldP spid="53" grpId="1"/>
      <p:bldP spid="53" grpId="3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</a:t>
            </a:r>
            <a:r>
              <a:rPr kumimoji="0" lang="ko-KR" alt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마 서</a:t>
            </a:r>
            <a: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53698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5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928662" y="392827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6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71604" y="3642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7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43108" y="321389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8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714744" y="428546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9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221650" y="364502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10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3" name="직선 연결선 22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6429388" y="2643182"/>
            <a:ext cx="250033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회복예언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미래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6429388" y="4000504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13.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성도의무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2</a:t>
            </a: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국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종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 </a:t>
            </a:r>
          </a:p>
        </p:txBody>
      </p:sp>
      <p:sp>
        <p:nvSpPr>
          <p:cNvPr id="41" name="타원 40"/>
          <p:cNvSpPr/>
          <p:nvPr/>
        </p:nvSpPr>
        <p:spPr>
          <a:xfrm>
            <a:off x="285720" y="47140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13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4786314" y="307181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11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3275856" y="5661248"/>
            <a:ext cx="432048" cy="43204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12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6429388" y="3286124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12.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성도의무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1 </a:t>
            </a: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하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교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사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 </a:t>
            </a:r>
          </a:p>
        </p:txBody>
      </p:sp>
      <p:sp>
        <p:nvSpPr>
          <p:cNvPr id="47" name="직사각형 46"/>
          <p:cNvSpPr/>
          <p:nvPr/>
        </p:nvSpPr>
        <p:spPr>
          <a:xfrm>
            <a:off x="6429388" y="1214422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9.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선택받음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과거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6429388" y="1928802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10.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복음거부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현재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7" grpId="1"/>
      <p:bldP spid="37" grpId="3"/>
      <p:bldP spid="4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</a:t>
            </a:r>
            <a:r>
              <a:rPr kumimoji="0" lang="ko-KR" alt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마 서</a:t>
            </a:r>
            <a: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53698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5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928662" y="392827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6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71604" y="3642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7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43108" y="321389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8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714744" y="428546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9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221650" y="364502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10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3" name="직선 연결선 22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6429388" y="2643182"/>
            <a:ext cx="250033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회복예언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미래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6429388" y="4000504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13.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성도의무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2</a:t>
            </a: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국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종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 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6429388" y="4714884"/>
            <a:ext cx="2286016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14.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성도의무 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3</a:t>
            </a: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자유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사랑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</a:p>
        </p:txBody>
      </p:sp>
      <p:sp>
        <p:nvSpPr>
          <p:cNvPr id="41" name="타원 40"/>
          <p:cNvSpPr/>
          <p:nvPr/>
        </p:nvSpPr>
        <p:spPr>
          <a:xfrm>
            <a:off x="285720" y="47140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13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5857884" y="464265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14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4786314" y="307181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11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3275856" y="5661248"/>
            <a:ext cx="432048" cy="43204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12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6429388" y="3286124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12.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성도의무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1 </a:t>
            </a: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하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교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사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 </a:t>
            </a:r>
          </a:p>
        </p:txBody>
      </p:sp>
      <p:sp>
        <p:nvSpPr>
          <p:cNvPr id="47" name="직사각형 46"/>
          <p:cNvSpPr/>
          <p:nvPr/>
        </p:nvSpPr>
        <p:spPr>
          <a:xfrm>
            <a:off x="6429388" y="1214422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9.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선택받음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과거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6429388" y="1928802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10.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복음거부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현재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38" grpId="3"/>
      <p:bldP spid="4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</a:t>
            </a:r>
            <a:r>
              <a:rPr kumimoji="0" lang="ko-KR" alt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마 서</a:t>
            </a:r>
            <a: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53698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5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928662" y="392827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6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71604" y="3642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7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43108" y="321389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8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714744" y="428546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9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221650" y="364502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10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3" name="직선 연결선 22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6429388" y="2643182"/>
            <a:ext cx="250033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회복예언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미래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6429388" y="4000504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13.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성도의무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2</a:t>
            </a: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국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종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 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6429388" y="4714884"/>
            <a:ext cx="2286016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14.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성도의무 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3</a:t>
            </a: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자유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사랑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6215074" y="5286388"/>
            <a:ext cx="250033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15.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이방인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사도직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285720" y="47140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13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5857884" y="464265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14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5857884" y="6286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15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4786314" y="307181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11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3275856" y="5661248"/>
            <a:ext cx="432048" cy="43204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12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6429388" y="3286124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12.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성도의무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1 </a:t>
            </a: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하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교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사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 </a:t>
            </a:r>
          </a:p>
        </p:txBody>
      </p:sp>
      <p:sp>
        <p:nvSpPr>
          <p:cNvPr id="47" name="직사각형 46"/>
          <p:cNvSpPr/>
          <p:nvPr/>
        </p:nvSpPr>
        <p:spPr>
          <a:xfrm>
            <a:off x="6429388" y="1214422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9.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선택받음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과거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6429388" y="1928802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10.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복음거부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현재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39" grpId="1"/>
      <p:bldP spid="39" grpId="3"/>
      <p:bldP spid="4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</a:t>
            </a:r>
            <a:r>
              <a:rPr kumimoji="0" lang="ko-KR" alt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마 서</a:t>
            </a:r>
            <a: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  <p:cxnSp>
        <p:nvCxnSpPr>
          <p:cNvPr id="3" name="직선 연결선 2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자유사랑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을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타원 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53698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5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928662" y="392827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6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71604" y="3642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7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43108" y="321389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8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714744" y="428546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9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221650" y="364502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10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23" name="직선 연결선 22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6572264" y="857232"/>
            <a:ext cx="2357454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6429388" y="2643182"/>
            <a:ext cx="250033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11.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회복예언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미래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6429388" y="4000504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13.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성도의무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2</a:t>
            </a: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국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종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 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6429388" y="4714884"/>
            <a:ext cx="2286016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14.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성도의무 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3</a:t>
            </a: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자유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사랑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6429388" y="5286388"/>
            <a:ext cx="250033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15.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이방인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사도직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429388" y="5715016"/>
            <a:ext cx="192882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16.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문안인사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285720" y="47140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13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5857884" y="464265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14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5857884" y="6286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15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285720" y="6286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16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4786314" y="307181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11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3275856" y="5661248"/>
            <a:ext cx="432048" cy="43204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12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6429388" y="3286124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12.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성도의무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1 </a:t>
            </a: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하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교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.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사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 </a:t>
            </a:r>
          </a:p>
        </p:txBody>
      </p:sp>
      <p:sp>
        <p:nvSpPr>
          <p:cNvPr id="47" name="직사각형 46"/>
          <p:cNvSpPr/>
          <p:nvPr/>
        </p:nvSpPr>
        <p:spPr>
          <a:xfrm>
            <a:off x="6429388" y="1214422"/>
            <a:ext cx="242889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9. </a:t>
            </a:r>
            <a:r>
              <a:rPr lang="ko-KR" altLang="en-US" sz="22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선택받음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과거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6429388" y="1928802"/>
            <a:ext cx="257176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10. 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복음거부</a:t>
            </a:r>
            <a:endParaRPr lang="en-US" altLang="ko-KR" sz="22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sym typeface="Wingdings"/>
            </a:endParaRPr>
          </a:p>
          <a:p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    (</a:t>
            </a:r>
            <a:r>
              <a:rPr lang="ko-KR" altLang="en-US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현재</a:t>
            </a:r>
            <a:r>
              <a:rPr lang="en-US" altLang="ko-KR" sz="22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)</a:t>
            </a:r>
            <a:endParaRPr lang="ko-KR" altLang="en-US" sz="22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017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0" grpId="1"/>
      <p:bldP spid="40" grpId="3"/>
      <p:bldP spid="4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직선 연결선 13"/>
          <p:cNvCxnSpPr/>
          <p:nvPr/>
        </p:nvCxnSpPr>
        <p:spPr>
          <a:xfrm rot="5400000">
            <a:off x="1250927" y="2892421"/>
            <a:ext cx="3928296" cy="794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785786" y="2928140"/>
            <a:ext cx="5000660" cy="1588"/>
          </a:xfrm>
          <a:prstGeom prst="line">
            <a:avLst/>
          </a:prstGeom>
          <a:ln w="889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857224" y="4928404"/>
            <a:ext cx="4857784" cy="1786744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b="1" dirty="0" smtClean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3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&lt;</a:t>
            </a:r>
            <a:r>
              <a:rPr lang="ko-KR" altLang="en-US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암기 키 문장</a:t>
            </a:r>
            <a:r>
              <a:rPr lang="en-US" altLang="ko-KR" sz="13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&gt;</a:t>
            </a: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하교사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가 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국이종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 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짜니</a:t>
            </a:r>
            <a:r>
              <a:rPr lang="en-US" altLang="ko-KR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(</a:t>
            </a:r>
            <a:r>
              <a:rPr lang="ko-KR" altLang="en-US" sz="1300" dirty="0" err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자유사</a:t>
            </a:r>
            <a:r>
              <a:rPr lang="en-US" altLang="ko-KR" sz="13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를 넣다</a:t>
            </a:r>
            <a:endParaRPr lang="ko-KR" altLang="en-US" sz="1300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981290" y="1124744"/>
            <a:ext cx="428628" cy="4286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714480" y="1142190"/>
            <a:ext cx="428628" cy="4286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8" name="타원 27"/>
          <p:cNvSpPr/>
          <p:nvPr/>
        </p:nvSpPr>
        <p:spPr>
          <a:xfrm>
            <a:off x="2421450" y="1124744"/>
            <a:ext cx="432048" cy="4286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3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3789602" y="1124744"/>
            <a:ext cx="428628" cy="446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4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4653698" y="112474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5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765266" y="1772816"/>
            <a:ext cx="2376264" cy="1000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S </a:t>
            </a:r>
            <a:r>
              <a:rPr lang="en-US" altLang="ko-KR" sz="6600" b="1" dirty="0" err="1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</a:t>
            </a:r>
            <a:r>
              <a:rPr lang="en-US" altLang="ko-KR" sz="6600" b="1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n</a:t>
            </a:r>
          </a:p>
          <a:p>
            <a:pPr algn="ctr"/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( </a:t>
            </a:r>
            <a:r>
              <a:rPr lang="ko-KR" altLang="en-US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이     유     전</a:t>
            </a:r>
            <a:r>
              <a:rPr lang="en-US" altLang="ko-KR" sz="1400" dirty="0" smtClean="0">
                <a:ln w="254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400" dirty="0">
              <a:ln w="25400">
                <a:solidFill>
                  <a:schemeClr val="tx1"/>
                </a:solidFill>
              </a:ln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357554" y="1628800"/>
            <a:ext cx="2233958" cy="1139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dirty="0" smtClean="0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J.C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1000100" y="3213892"/>
            <a:ext cx="1928826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직사각형 37"/>
          <p:cNvSpPr/>
          <p:nvPr/>
        </p:nvSpPr>
        <p:spPr>
          <a:xfrm>
            <a:off x="3429562" y="3284984"/>
            <a:ext cx="223224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200" b="1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I  S</a:t>
            </a:r>
            <a:endParaRPr lang="ko-KR" altLang="en-US" sz="7200" b="1" dirty="0">
              <a:solidFill>
                <a:schemeClr val="tx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41" name="자유형 40"/>
          <p:cNvSpPr/>
          <p:nvPr/>
        </p:nvSpPr>
        <p:spPr>
          <a:xfrm>
            <a:off x="1024901" y="3302533"/>
            <a:ext cx="1772816" cy="1259632"/>
          </a:xfrm>
          <a:custGeom>
            <a:avLst/>
            <a:gdLst>
              <a:gd name="connsiteX0" fmla="*/ 1772816 w 1772816"/>
              <a:gd name="connsiteY0" fmla="*/ 0 h 1259632"/>
              <a:gd name="connsiteX1" fmla="*/ 1240971 w 1772816"/>
              <a:gd name="connsiteY1" fmla="*/ 821094 h 1259632"/>
              <a:gd name="connsiteX2" fmla="*/ 0 w 1772816"/>
              <a:gd name="connsiteY2" fmla="*/ 1259632 h 125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2816" h="1259632">
                <a:moveTo>
                  <a:pt x="1772816" y="0"/>
                </a:moveTo>
                <a:cubicBezTo>
                  <a:pt x="1654628" y="305577"/>
                  <a:pt x="1536440" y="611155"/>
                  <a:pt x="1240971" y="821094"/>
                </a:cubicBezTo>
                <a:cubicBezTo>
                  <a:pt x="945502" y="1031033"/>
                  <a:pt x="472751" y="1145332"/>
                  <a:pt x="0" y="1259632"/>
                </a:cubicBezTo>
              </a:path>
            </a:pathLst>
          </a:cu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3" name="직선 연결선 42"/>
          <p:cNvCxnSpPr/>
          <p:nvPr/>
        </p:nvCxnSpPr>
        <p:spPr>
          <a:xfrm rot="16200000" flipH="1">
            <a:off x="2214546" y="3713958"/>
            <a:ext cx="500066" cy="500066"/>
          </a:xfrm>
          <a:prstGeom prst="line">
            <a:avLst/>
          </a:prstGeom>
          <a:ln w="889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타원 43"/>
          <p:cNvSpPr/>
          <p:nvPr/>
        </p:nvSpPr>
        <p:spPr>
          <a:xfrm>
            <a:off x="928662" y="392827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6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1571604" y="3642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7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2143108" y="321389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8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3714744" y="428546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9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4221650" y="3645024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10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51" name="타원 50"/>
          <p:cNvSpPr/>
          <p:nvPr/>
        </p:nvSpPr>
        <p:spPr>
          <a:xfrm>
            <a:off x="285720" y="471409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13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5857884" y="4642652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14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5857884" y="6286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15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285720" y="628652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16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1000100" y="5071280"/>
            <a:ext cx="500066" cy="1500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0" tIns="0" rIns="0" bIns="0"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성</a:t>
            </a:r>
            <a:r>
              <a:rPr lang="ko-KR" altLang="en-US" sz="1300" dirty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도</a:t>
            </a:r>
            <a:r>
              <a:rPr lang="ko-KR" altLang="en-US" sz="1300" dirty="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의   공동체</a:t>
            </a:r>
          </a:p>
        </p:txBody>
      </p:sp>
      <p:cxnSp>
        <p:nvCxnSpPr>
          <p:cNvPr id="57" name="직선 연결선 56"/>
          <p:cNvCxnSpPr/>
          <p:nvPr/>
        </p:nvCxnSpPr>
        <p:spPr>
          <a:xfrm rot="5400000">
            <a:off x="2857488" y="5357032"/>
            <a:ext cx="714380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>
            <a:off x="2928926" y="5285594"/>
            <a:ext cx="571504" cy="158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타원 67"/>
          <p:cNvSpPr/>
          <p:nvPr/>
        </p:nvSpPr>
        <p:spPr>
          <a:xfrm>
            <a:off x="4786314" y="3071810"/>
            <a:ext cx="42862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</a:rPr>
              <a:t>11</a:t>
            </a:r>
            <a:endParaRPr lang="ko-KR" altLang="en-US" sz="2100" b="1" dirty="0">
              <a:solidFill>
                <a:schemeClr val="tx1"/>
              </a:solidFill>
            </a:endParaRPr>
          </a:p>
        </p:txBody>
      </p:sp>
      <p:sp>
        <p:nvSpPr>
          <p:cNvPr id="69" name="타원 68"/>
          <p:cNvSpPr/>
          <p:nvPr/>
        </p:nvSpPr>
        <p:spPr>
          <a:xfrm>
            <a:off x="3009592" y="5703112"/>
            <a:ext cx="432048" cy="43204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200" b="1" dirty="0" smtClean="0">
                <a:solidFill>
                  <a:schemeClr val="tx1"/>
                </a:solidFill>
              </a:rPr>
              <a:t>12</a:t>
            </a:r>
            <a:endParaRPr lang="ko-KR" altLang="en-US" sz="2200" b="1" dirty="0">
              <a:solidFill>
                <a:schemeClr val="tx1"/>
              </a:solidFill>
            </a:endParaRPr>
          </a:p>
        </p:txBody>
      </p:sp>
      <p:sp>
        <p:nvSpPr>
          <p:cNvPr id="33" name="제목 3"/>
          <p:cNvSpPr txBox="1">
            <a:spLocks/>
          </p:cNvSpPr>
          <p:nvPr/>
        </p:nvSpPr>
        <p:spPr>
          <a:xfrm>
            <a:off x="500034" y="142852"/>
            <a:ext cx="8229600" cy="72547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로</a:t>
            </a:r>
            <a:r>
              <a:rPr kumimoji="0" lang="ko-KR" alt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마 서</a:t>
            </a:r>
            <a: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 </a:t>
            </a: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크리스탈M" pitchFamily="18" charset="-127"/>
                <a:ea typeface="HY크리스탈M" pitchFamily="18" charset="-127"/>
                <a:cs typeface="+mj-cs"/>
              </a:rPr>
              <a:t>( R o m a n s)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크리스탈M" pitchFamily="18" charset="-127"/>
              <a:ea typeface="HY크리스탈M" pitchFamily="18" charset="-127"/>
              <a:cs typeface="+mj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7" grpId="0" animBg="1"/>
      <p:bldP spid="28" grpId="0" animBg="1"/>
      <p:bldP spid="29" grpId="0" animBg="1"/>
      <p:bldP spid="30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51" grpId="0" animBg="1"/>
      <p:bldP spid="52" grpId="0" animBg="1"/>
      <p:bldP spid="53" grpId="0" animBg="1"/>
      <p:bldP spid="54" grpId="0" animBg="1"/>
      <p:bldP spid="68" grpId="0" animBg="1"/>
      <p:bldP spid="6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971600" y="1556792"/>
            <a:ext cx="7200800" cy="266429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끝</a:t>
            </a:r>
            <a:endParaRPr lang="en-US" altLang="ko-KR" sz="4000" dirty="0" smtClean="0">
              <a:latin typeface="HY견고딕" pitchFamily="18" charset="-127"/>
              <a:ea typeface="HY견고딕" pitchFamily="18" charset="-127"/>
            </a:endParaRPr>
          </a:p>
          <a:p>
            <a:pPr algn="ctr"/>
            <a:endParaRPr lang="en-US" altLang="ko-KR" sz="2000" dirty="0" smtClean="0"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감  사    합  </a:t>
            </a:r>
            <a:r>
              <a:rPr lang="ko-KR" altLang="en-US" sz="4000" dirty="0" err="1" smtClean="0">
                <a:latin typeface="HY견고딕" pitchFamily="18" charset="-127"/>
                <a:ea typeface="HY견고딕" pitchFamily="18" charset="-127"/>
              </a:rPr>
              <a:t>니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  다</a:t>
            </a:r>
            <a:endParaRPr lang="ko-KR" altLang="en-US" sz="400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흐름">
  <a:themeElements>
    <a:clrScheme name="흐름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흐름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테마1</Template>
  <TotalTime>614</TotalTime>
  <Words>1640</Words>
  <Application>Microsoft Office PowerPoint</Application>
  <PresentationFormat>화면 슬라이드 쇼(4:3)</PresentationFormat>
  <Paragraphs>524</Paragraphs>
  <Slides>29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0" baseType="lpstr">
      <vt:lpstr>흐름</vt:lpstr>
      <vt:lpstr>로마서 (Romans)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로 마 서 ( R o m a n s)</vt:lpstr>
      <vt:lpstr>슬라이드 9</vt:lpstr>
      <vt:lpstr>로 마 서 ( R o m a n s)</vt:lpstr>
      <vt:lpstr>로 마 서 ( R o m a n s)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로 마 서 ( R o m a n s)</dc:title>
  <dc:creator>박수현</dc:creator>
  <cp:lastModifiedBy>아버지</cp:lastModifiedBy>
  <cp:revision>83</cp:revision>
  <dcterms:created xsi:type="dcterms:W3CDTF">2012-08-20T23:48:09Z</dcterms:created>
  <dcterms:modified xsi:type="dcterms:W3CDTF">2012-08-25T12:25:39Z</dcterms:modified>
</cp:coreProperties>
</file>